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080625" cy="7559675"/>
  <p:notesSz cx="7559675" cy="10691813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6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hu-H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hu-H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hu-H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C25DF7C-3F2F-4AB8-BF5F-BCCCB392EC50}" type="slidenum">
              <a:t>‹#›</a:t>
            </a:fld>
            <a:endParaRPr lang="hu-H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5279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hu-HU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hu-HU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hu-HU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46BF92BA-FC45-4B16-8967-866B1FC92B4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26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hu-H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3D2062-9301-40E5-A26C-6C1B7E8429EF}" type="slidenum">
              <a:t>1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55CA9E-32A2-4FDD-9FA0-345F6845BD5B}" type="slidenum">
              <a:t>10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FB60A26-17E9-4B76-8A33-A189127F4834}" type="slidenum">
              <a:t>2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AEC15A-9C94-4810-95E6-82471968FB32}" type="slidenum">
              <a:t>3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80D1A6-75B9-4C7A-8653-A7FDD112C00B}" type="slidenum">
              <a:t>4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27A986-505A-46EF-8041-906E4EDECBAC}" type="slidenum">
              <a:t>5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DA2F91-FEBC-4595-B163-F40852B5F8B8}" type="slidenum">
              <a:t>6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B875ED2-FA58-4E1D-AE73-048603B3C4D4}" type="slidenum">
              <a:t>7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7B83EA-37FE-41F6-8BA7-B2077EBF76C5}" type="slidenum">
              <a:t>8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FF0AAC-CE6F-4BB9-AD05-092A7267B357}" type="slidenum">
              <a:t>9</a:t>
            </a:fld>
            <a:endParaRPr lang="hu-HU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242D77-1A80-43E8-907F-0BEFACC7EA7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26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751A37-5E63-4EA4-8487-3EE39646C64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398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BE2CA2-716A-4303-996A-2F164CCBA74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506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8ADDB1-139A-4091-812D-7B814EE42B18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955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D0240A-51A7-40D9-85FC-B72A490819B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3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66C5E9-B3E9-409E-B1EB-D0CC3C2F6E1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85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DE3E11-C027-413E-AA93-54F410CF292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46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015692-4702-4346-BAE3-B2C8649712D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714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00C95F-80AD-4339-BE8B-CC8B4B4708C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307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0B85C-8F05-41D8-AB0E-9C6098CE1D3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19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69AB3B-9867-4943-AC3F-ABF68AFC75D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924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hu-HU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hu-HU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2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hu-H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3C586A2-0715-4A61-AA69-9544C2FAFE87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hu-HU" sz="4400" b="0" i="0" u="none" strike="noStrike" kern="1200" cap="none">
          <a:ln>
            <a:noFill/>
          </a:ln>
          <a:solidFill>
            <a:srgbClr val="DCDCDC"/>
          </a:solidFill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hu-HU" sz="3200" b="0" i="0" u="none" strike="noStrike" kern="1200" cap="none">
          <a:ln>
            <a:noFill/>
          </a:ln>
          <a:solidFill>
            <a:srgbClr val="DCDCDC"/>
          </a:solidFill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zh-CN" altLang="en-US" sz="4400" b="1" i="1" dirty="0" smtClean="0">
                <a:latin typeface="Lucida Console" pitchFamily="49"/>
              </a:rPr>
              <a:t>Ｇ Ｕ Ｐ Ｓ Ｌ Ａ</a:t>
            </a:r>
          </a:p>
          <a:p>
            <a:pPr lvl="0" algn="ctr"/>
            <a:r>
              <a:rPr lang="en-GB" sz="2000" dirty="0" err="1" smtClean="0"/>
              <a:t>Gpu</a:t>
            </a:r>
            <a:r>
              <a:rPr lang="en-GB" sz="2000" dirty="0" smtClean="0"/>
              <a:t>-based User Programmable </a:t>
            </a:r>
            <a:r>
              <a:rPr lang="en-GB" sz="2000" dirty="0" err="1" smtClean="0"/>
              <a:t>Sqauare</a:t>
            </a:r>
            <a:r>
              <a:rPr lang="en-GB" sz="2000" dirty="0" smtClean="0"/>
              <a:t> Lattice Automata</a:t>
            </a:r>
            <a:endParaRPr lang="hu-HU" sz="2000" dirty="0" smtClean="0"/>
          </a:p>
          <a:p>
            <a:pPr lvl="0" algn="ctr"/>
            <a:endParaRPr lang="hu-HU" sz="2000" dirty="0"/>
          </a:p>
          <a:p>
            <a:pPr lvl="0" algn="ctr"/>
            <a:r>
              <a:rPr lang="hu-HU" sz="2000" dirty="0" smtClean="0"/>
              <a:t>El-Saig Dávid</a:t>
            </a:r>
          </a:p>
          <a:p>
            <a:pPr lvl="0" algn="ctr"/>
            <a:r>
              <a:rPr lang="hu-HU" sz="2000" dirty="0" smtClean="0"/>
              <a:t>O7H8AE</a:t>
            </a:r>
            <a:endParaRPr lang="en-GB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hu-HU"/>
              <a:t>Much better!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47240" y="1768680"/>
            <a:ext cx="4384440" cy="4384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zh-CN" altLang="en-US" i="1" dirty="0" smtClean="0"/>
              <a:t>Ｉｎ</a:t>
            </a:r>
            <a:r>
              <a:rPr lang="zh-CN" altLang="en-US" i="1" dirty="0"/>
              <a:t>ｔｒｏ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l"/>
            <a:r>
              <a:rPr lang="en-GB"/>
              <a:t>CA – Cellular Automata</a:t>
            </a:r>
            <a:br>
              <a:rPr lang="en-GB"/>
            </a:br>
            <a:r>
              <a:rPr lang="en-GB" sz="2000"/>
              <a:t>(many simple finite state machines that only interact with their neighbours)</a:t>
            </a:r>
            <a:r>
              <a:rPr lang="en-GB"/>
              <a:t/>
            </a:r>
            <a:br>
              <a:rPr lang="en-GB"/>
            </a:br>
            <a:r>
              <a:rPr lang="en-GB"/>
              <a:t>SLA – Square Lattice Automata</a:t>
            </a:r>
            <a:br>
              <a:rPr lang="en-GB"/>
            </a:br>
            <a:r>
              <a:rPr lang="en-GB" sz="2000"/>
              <a:t>(CA on a 2D array)</a:t>
            </a:r>
          </a:p>
          <a:p>
            <a:pPr lvl="0" algn="l"/>
            <a:endParaRPr lang="en-GB"/>
          </a:p>
          <a:p>
            <a:pPr lvl="0" algn="l"/>
            <a:r>
              <a:rPr lang="en-GB" sz="4000"/>
              <a:t>Let's make some SLA models</a:t>
            </a:r>
            <a:br>
              <a:rPr lang="en-GB" sz="4000"/>
            </a:br>
            <a:r>
              <a:rPr lang="en-GB" sz="3600"/>
              <a:t>and visualise them as animation!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zh-CN" altLang="en-US" i="1" dirty="0" smtClean="0"/>
              <a:t>Ｐ</a:t>
            </a:r>
            <a:r>
              <a:rPr lang="zh-CN" altLang="en-US" i="1" dirty="0"/>
              <a:t>ｒｏｊｅｃｔ </a:t>
            </a:r>
            <a:r>
              <a:rPr lang="en-GB" i="1" dirty="0"/>
              <a:t> </a:t>
            </a:r>
            <a:r>
              <a:rPr lang="zh-CN" altLang="en-US" i="1" dirty="0"/>
              <a:t>Ｇｏａｌｓ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l">
              <a:lnSpc>
                <a:spcPct val="200000"/>
              </a:lnSpc>
              <a:buClr>
                <a:srgbClr val="FFFFFF"/>
              </a:buClr>
              <a:buSzPct val="45000"/>
              <a:buFont typeface="OpenSymbol"/>
              <a:buChar char="✔"/>
            </a:pPr>
            <a:r>
              <a:rPr lang="en-GB"/>
              <a:t>Toolkit for building CA simulations</a:t>
            </a:r>
          </a:p>
          <a:p>
            <a:pPr lvl="0" algn="l">
              <a:lnSpc>
                <a:spcPct val="200000"/>
              </a:lnSpc>
              <a:buClr>
                <a:srgbClr val="FFFFFF"/>
              </a:buClr>
              <a:buSzPct val="45000"/>
              <a:buFont typeface="OpenSymbol"/>
              <a:buChar char="✔"/>
            </a:pPr>
            <a:r>
              <a:rPr lang="en-GB"/>
              <a:t>CLI visualisation generator</a:t>
            </a:r>
          </a:p>
          <a:p>
            <a:pPr lvl="0" algn="l">
              <a:lnSpc>
                <a:spcPct val="200000"/>
              </a:lnSpc>
              <a:buClr>
                <a:srgbClr val="FFFFFF"/>
              </a:buClr>
              <a:buSzPct val="45000"/>
              <a:buFont typeface="OpenSymbol"/>
              <a:buChar char="✔"/>
            </a:pPr>
            <a:r>
              <a:rPr lang="en-GB"/>
              <a:t>Sample CA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194760"/>
            <a:ext cx="9071640" cy="1475640"/>
          </a:xfrm>
        </p:spPr>
        <p:txBody>
          <a:bodyPr/>
          <a:lstStyle/>
          <a:p>
            <a:pPr lvl="0"/>
            <a:r>
              <a:rPr lang="zh-CN" altLang="en-US" sz="3200" i="1" dirty="0" smtClean="0"/>
              <a:t>Ｓ</a:t>
            </a:r>
            <a:r>
              <a:rPr lang="zh-CN" altLang="en-US" sz="3200" i="1" dirty="0"/>
              <a:t>ｏ．．． </a:t>
            </a:r>
            <a:r>
              <a:rPr lang="en-GB" sz="3200" i="1" dirty="0"/>
              <a:t> </a:t>
            </a:r>
            <a:r>
              <a:rPr lang="zh-CN" altLang="en-US" sz="3200" i="1" dirty="0"/>
              <a:t>ｗｈａｔ </a:t>
            </a:r>
            <a:r>
              <a:rPr lang="en-GB" sz="3200" i="1" dirty="0"/>
              <a:t> </a:t>
            </a:r>
            <a:r>
              <a:rPr lang="zh-CN" altLang="en-US" sz="3200" i="1" dirty="0"/>
              <a:t>ｃａｎ </a:t>
            </a:r>
            <a:r>
              <a:rPr lang="en-GB" sz="3200" i="1" dirty="0"/>
              <a:t> </a:t>
            </a:r>
            <a:r>
              <a:rPr lang="zh-CN" altLang="en-US" sz="3200" i="1" dirty="0"/>
              <a:t>Ｉ </a:t>
            </a:r>
            <a:r>
              <a:rPr lang="en-GB" sz="3200" i="1" dirty="0"/>
              <a:t> </a:t>
            </a:r>
            <a:r>
              <a:rPr lang="zh-CN" altLang="en-US" sz="3200" i="1" dirty="0"/>
              <a:t>ｅｘｐｅｃｔ？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47240" y="1944000"/>
            <a:ext cx="4384440" cy="4384440"/>
          </a:xfrm>
          <a:ln w="0">
            <a:solidFill>
              <a:srgbClr val="FFFFFF"/>
            </a:solidFill>
            <a:prstDash val="solid"/>
          </a:ln>
        </p:spPr>
      </p:pic>
      <p:sp>
        <p:nvSpPr>
          <p:cNvPr id="4" name="TextBox 3"/>
          <p:cNvSpPr txBox="1"/>
          <p:nvPr/>
        </p:nvSpPr>
        <p:spPr>
          <a:xfrm>
            <a:off x="0" y="6480000"/>
            <a:ext cx="10080000" cy="343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DCDCDC"/>
                </a:solidFill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DCDCDC"/>
                </a:solidFill>
                <a:latin typeface="Liberation Sans" pitchFamily="18"/>
                <a:ea typeface="Microsoft YaHei" pitchFamily="2"/>
                <a:cs typeface="Arial" pitchFamily="2"/>
              </a:rPr>
              <a:t>Large GIFs like this.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i="1" dirty="0" err="1" smtClean="0"/>
              <a:t>Ｔｈｅ</a:t>
            </a:r>
            <a:r>
              <a:rPr lang="en-GB" i="1" dirty="0" smtClean="0"/>
              <a:t>  </a:t>
            </a:r>
            <a:r>
              <a:rPr lang="en-GB" i="1" dirty="0" err="1" smtClean="0"/>
              <a:t>Ａｐｐｌｉｃａｔｉｏｎ</a:t>
            </a:r>
            <a:endParaRPr lang="en-GB" i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That was </a:t>
            </a:r>
            <a:r>
              <a:rPr lang="en-GB">
                <a:latin typeface="Courier New" pitchFamily="49"/>
              </a:rPr>
              <a:t>gupsla-gif</a:t>
            </a:r>
            <a:r>
              <a:rPr lang="en-GB"/>
              <a:t> in action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A plain Visual C++ project to connect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100000"/>
              <a:buAutoNum type="arabicParenR"/>
            </a:pP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The user via command line flags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100000"/>
              <a:buAutoNum type="arabicParenR"/>
            </a:pP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The CUDA project </a:t>
            </a: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gupsla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100000"/>
              <a:buAutoNum type="arabicParenR"/>
            </a:pP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34"/>
                <a:ea typeface="Microsoft YaHei" pitchFamily="2"/>
                <a:cs typeface="Arial" pitchFamily="2"/>
              </a:rPr>
              <a:t>Lecram’s </a:t>
            </a: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gifenc</a:t>
            </a:r>
            <a:r>
              <a:rPr lang="en-GB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34"/>
                <a:ea typeface="Microsoft YaHei" pitchFamily="2"/>
                <a:cs typeface="Arial" pitchFamily="2"/>
              </a:rPr>
              <a:t> C library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>
                <a:latin typeface="Liberation Sans" pitchFamily="34"/>
              </a:rPr>
              <a:t>Of course #2 is the star of the show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i="1" dirty="0" err="1" smtClean="0"/>
              <a:t>Ｔｈｅ</a:t>
            </a:r>
            <a:r>
              <a:rPr lang="en-GB" i="1" dirty="0" smtClean="0"/>
              <a:t>  </a:t>
            </a:r>
            <a:r>
              <a:rPr lang="en-GB" i="1" dirty="0" err="1" smtClean="0"/>
              <a:t>Ｌｉｂｒａｒｙ</a:t>
            </a:r>
            <a:endParaRPr lang="en-GB" i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Made of several </a:t>
            </a:r>
            <a:r>
              <a:rPr lang="en-GB">
                <a:latin typeface="Courier New" pitchFamily="49"/>
              </a:rPr>
              <a:t>CU</a:t>
            </a:r>
            <a:r>
              <a:rPr lang="en-GB"/>
              <a:t>, </a:t>
            </a:r>
            <a:r>
              <a:rPr lang="en-GB">
                <a:latin typeface="Courier New" pitchFamily="49"/>
              </a:rPr>
              <a:t>H</a:t>
            </a:r>
            <a:r>
              <a:rPr lang="en-GB"/>
              <a:t> and </a:t>
            </a:r>
            <a:r>
              <a:rPr lang="en-GB">
                <a:latin typeface="Courier New" pitchFamily="49"/>
              </a:rPr>
              <a:t>CUH</a:t>
            </a:r>
            <a:r>
              <a:rPr lang="en-GB"/>
              <a:t> files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H: public API for non-CUDA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CUH: CUDA-based extension interface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>
                <a:latin typeface="Courier New" pitchFamily="49"/>
              </a:rPr>
              <a:t>grid.cu</a:t>
            </a:r>
            <a:r>
              <a:rPr lang="en-GB"/>
              <a:t>: Grid struct, it’s methods/kernels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0600" y="4222079"/>
            <a:ext cx="3209400" cy="276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i="1" dirty="0" err="1" smtClean="0"/>
              <a:t>Ｉｍｐｌｅｍｅｎｔａｔｉｏｎ</a:t>
            </a:r>
            <a:endParaRPr lang="en-GB" i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Grid_Create: allocate table on host and device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Grid_Step: prepare and launch </a:t>
            </a:r>
            <a:r>
              <a:rPr lang="en-GB" sz="2200">
                <a:latin typeface="Courier New" pitchFamily="49"/>
              </a:rPr>
              <a:t>grid-&gt;kernel_Step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GB"/>
              <a:t>kernel_Step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Contains the step logic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Written by the library user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The macros and </a:t>
            </a: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__forceinline__</a:t>
            </a: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 functions in </a:t>
            </a: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grid.cuh</a:t>
            </a:r>
            <a:r>
              <a:rPr lang="en-GB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 do all of the groundwork so it’s very short.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endParaRPr lang="en-GB" sz="3200">
              <a:solidFill>
                <a:srgbClr val="DCDCDC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18640" y="5472000"/>
            <a:ext cx="6705360" cy="16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hu-HU" i="1" dirty="0" smtClean="0"/>
              <a:t>Ｓｍａｌｌ  Ｓｔｅｐｓ</a:t>
            </a:r>
            <a:endParaRPr lang="hu-HU" i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hu-HU"/>
              <a:t>Each cell is processed separately (no loops)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hu-HU"/>
              <a:t>Sqare blocks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hu-HU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Block size and size of </a:t>
            </a:r>
            <a:r>
              <a:rPr lang="hu-HU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sha_block</a:t>
            </a:r>
            <a:r>
              <a:rPr lang="hu-HU" sz="32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 depends on available shared memory </a:t>
            </a:r>
            <a:r>
              <a:rPr lang="hu-HU" sz="1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(</a:t>
            </a:r>
            <a:r>
              <a:rPr lang="hu-HU" sz="1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Courier New" pitchFamily="49"/>
                <a:ea typeface="Microsoft YaHei" pitchFamily="2"/>
                <a:cs typeface="Arial" pitchFamily="2"/>
              </a:rPr>
              <a:t>cudaGetDeviceProperties</a:t>
            </a:r>
            <a:r>
              <a:rPr lang="hu-HU" sz="1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hu-HU">
                <a:latin typeface="Liberation Sans" pitchFamily="34"/>
              </a:rPr>
              <a:t>sha_block: </a:t>
            </a:r>
            <a:r>
              <a:rPr lang="hu-HU" sz="3100">
                <a:latin typeface="Liberation Sans" pitchFamily="34"/>
              </a:rPr>
              <a:t>cells in block + Moore neighbourhood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hu-HU">
                <a:latin typeface="Liberation Sans" pitchFamily="34"/>
                <a:cs typeface="Consolas" pitchFamily="2"/>
              </a:rPr>
              <a:t>Helpers inside kernel_Step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hu-HU" sz="2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34"/>
                <a:cs typeface="Consolas" pitchFamily="2"/>
              </a:rPr>
              <a:t>Calculate coordinates and sizes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hu-HU" sz="2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34"/>
                <a:cs typeface="Consolas" pitchFamily="2"/>
              </a:rPr>
              <a:t>Fill in sha_block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hu-HU" sz="260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34"/>
                <a:cs typeface="Consolas" pitchFamily="2"/>
              </a:rPr>
              <a:t>Update detection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hu-HU" i="1" dirty="0" smtClean="0"/>
              <a:t>Ｉ  ❤  ｍａｃｒｏｓ</a:t>
            </a:r>
            <a:endParaRPr lang="hu-HU" i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254960"/>
          </a:xfrm>
        </p:spPr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hu-HU" dirty="0"/>
              <a:t>2D arrays are hard to follow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hu-HU" sz="3200" dirty="0">
                <a:solidFill>
                  <a:srgbClr val="DCDCD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rPr>
              <a:t>it gets worse if you embed them into each other</a:t>
            </a:r>
          </a:p>
          <a:p>
            <a:pPr lvl="1" hangingPunct="0">
              <a:spcBef>
                <a:spcPts val="1417"/>
              </a:spcBef>
              <a:buClr>
                <a:srgbClr val="FFFFFF"/>
              </a:buClr>
              <a:buSzPct val="75000"/>
              <a:buFont typeface="StarSymbol"/>
              <a:buChar char="–"/>
            </a:pPr>
            <a:endParaRPr lang="hu-HU" sz="3200" dirty="0">
              <a:solidFill>
                <a:srgbClr val="DCDCDC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4080" y="3240000"/>
            <a:ext cx="2437920" cy="243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52000" y="5760000"/>
            <a:ext cx="1095120" cy="343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DCDCDC"/>
                </a:solidFill>
              </a:defRPr>
            </a:pPr>
            <a:r>
              <a:rPr lang="hu-HU" sz="1800" b="0" i="0" u="none" strike="noStrike" kern="1200" cap="none">
                <a:ln>
                  <a:noFill/>
                </a:ln>
                <a:solidFill>
                  <a:srgbClr val="DCDCDC"/>
                </a:solidFill>
                <a:latin typeface="Liberation Sans" pitchFamily="18"/>
                <a:ea typeface="Microsoft YaHei" pitchFamily="2"/>
                <a:cs typeface="Arial" pitchFamily="2"/>
              </a:rPr>
              <a:t>My eyes!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27920" y="3197160"/>
            <a:ext cx="2428560" cy="2428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00000" y="5760000"/>
            <a:ext cx="2084040" cy="5965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DCDCDC"/>
                </a:solidFill>
              </a:defRPr>
            </a:pPr>
            <a:r>
              <a:rPr lang="hu-HU" sz="1800" b="0" i="0" u="none" strike="noStrike" kern="1200" cap="none">
                <a:ln>
                  <a:noFill/>
                </a:ln>
                <a:solidFill>
                  <a:srgbClr val="DCDCDC"/>
                </a:solidFill>
                <a:latin typeface="Liberation Sans" pitchFamily="18"/>
                <a:ea typeface="Microsoft YaHei" pitchFamily="2"/>
                <a:cs typeface="Arial" pitchFamily="2"/>
              </a:rPr>
              <a:t>I just wanted some</a:t>
            </a:r>
            <a:br>
              <a:rPr lang="hu-HU" sz="1800" b="0" i="0" u="none" strike="noStrike" kern="1200" cap="none">
                <a:ln>
                  <a:noFill/>
                </a:ln>
                <a:solidFill>
                  <a:srgbClr val="DCDCDC"/>
                </a:solidFill>
                <a:latin typeface="Liberation Sans" pitchFamily="18"/>
                <a:ea typeface="Microsoft YaHei" pitchFamily="2"/>
                <a:cs typeface="Arial" pitchFamily="2"/>
              </a:rPr>
            </a:br>
            <a:r>
              <a:rPr lang="hu-HU" sz="1800" b="0" i="0" u="none" strike="noStrike" kern="1200" cap="none">
                <a:ln>
                  <a:noFill/>
                </a:ln>
                <a:solidFill>
                  <a:srgbClr val="DCDCDC"/>
                </a:solidFill>
                <a:latin typeface="Liberation Sans" pitchFamily="18"/>
                <a:ea typeface="Microsoft YaHei" pitchFamily="2"/>
                <a:cs typeface="Arial" pitchFamily="2"/>
              </a:rPr>
              <a:t>diagonal lines...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67440" y="3384000"/>
            <a:ext cx="2428560" cy="242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19440" y="3403440"/>
            <a:ext cx="2428560" cy="2428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408000" y="3600000"/>
            <a:ext cx="3541973" cy="174235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hu-HU" sz="28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So I rewrote </a:t>
            </a: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whole </a:t>
            </a:r>
            <a:r>
              <a:rPr lang="hu-HU" sz="28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thing </a:t>
            </a: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with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a </a:t>
            </a:r>
            <a:r>
              <a:rPr lang="hu-HU" sz="28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lot of macro </a:t>
            </a: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use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hu-HU" sz="28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to </a:t>
            </a:r>
            <a:r>
              <a:rPr lang="hu-HU" sz="28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Microsoft YaHei" pitchFamily="2"/>
                <a:cs typeface="Arial" pitchFamily="2"/>
              </a:rPr>
              <a:t>re-label everything...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1" build="p"/>
      <p:bldP spid="10" grpId="2" build="p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288</Words>
  <Application>Microsoft Office PowerPoint</Application>
  <PresentationFormat>Widescreen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Microsoft YaHei</vt:lpstr>
      <vt:lpstr>Arial</vt:lpstr>
      <vt:lpstr>Calibri</vt:lpstr>
      <vt:lpstr>Consolas</vt:lpstr>
      <vt:lpstr>Courier New</vt:lpstr>
      <vt:lpstr>Liberation Sans</vt:lpstr>
      <vt:lpstr>Liberation Serif</vt:lpstr>
      <vt:lpstr>Lucida Console</vt:lpstr>
      <vt:lpstr>OpenSymbol</vt:lpstr>
      <vt:lpstr>Segoe UI</vt:lpstr>
      <vt:lpstr>StarSymbol</vt:lpstr>
      <vt:lpstr>Tahoma</vt:lpstr>
      <vt:lpstr>Default</vt:lpstr>
      <vt:lpstr>PowerPoint Presentation</vt:lpstr>
      <vt:lpstr>Ｉｎｔｒｏ</vt:lpstr>
      <vt:lpstr>Ｐｒｏｊｅｃｔ  Ｇｏａｌｓ</vt:lpstr>
      <vt:lpstr>Ｓｏ．．．  ｗｈａｔ  ｃａｎ  Ｉ  ｅｘｐｅｃｔ？</vt:lpstr>
      <vt:lpstr>Ｔｈｅ  Ａｐｐｌｉｃａｔｉｏｎ</vt:lpstr>
      <vt:lpstr>Ｔｈｅ  Ｌｉｂｒａｒｙ</vt:lpstr>
      <vt:lpstr>Ｉｍｐｌｅｍｅｎｔａｔｉｏｎ</vt:lpstr>
      <vt:lpstr>Ｓｍａｌｌ  Ｓｔｅｐｓ</vt:lpstr>
      <vt:lpstr>Ｉ  ❤  ｍａｃｒｏｓ</vt:lpstr>
      <vt:lpstr>Much better!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hallgato</dc:creator>
  <cp:lastModifiedBy>hallgató</cp:lastModifiedBy>
  <cp:revision>18</cp:revision>
  <dcterms:created xsi:type="dcterms:W3CDTF">2017-12-06T19:43:55Z</dcterms:created>
  <dcterms:modified xsi:type="dcterms:W3CDTF">2017-12-07T13:51:01Z</dcterms:modified>
</cp:coreProperties>
</file>